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1" r:id="rId12"/>
    <p:sldId id="263" r:id="rId13"/>
    <p:sldId id="264" r:id="rId14"/>
    <p:sldId id="272" r:id="rId15"/>
    <p:sldId id="269" r:id="rId16"/>
    <p:sldId id="270" r:id="rId17"/>
    <p:sldId id="265" r:id="rId18"/>
    <p:sldId id="266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950" y="11049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286000" y="2348721"/>
            <a:ext cx="8763000" cy="5398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lnSpc>
                <a:spcPct val="100000"/>
              </a:lnSpc>
              <a:spcBef>
                <a:spcPts val="130"/>
              </a:spcBef>
            </a:pPr>
            <a:r>
              <a:rPr lang="en-US" sz="34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BHEEMISETTY SRAVANI</a:t>
            </a:r>
            <a:endParaRPr sz="3400" b="1" spc="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0800" y="3276600"/>
            <a:ext cx="19050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600" b="1" spc="10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IN" sz="2600" b="1" spc="-165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spc="-5" dirty="0">
                <a:solidFill>
                  <a:srgbClr val="2D93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7D6B5-0BEE-0822-6A92-2E95F72CD9B2}"/>
              </a:ext>
            </a:extLst>
          </p:cNvPr>
          <p:cNvSpPr txBox="1"/>
          <p:nvPr/>
        </p:nvSpPr>
        <p:spPr>
          <a:xfrm>
            <a:off x="358393" y="1228397"/>
            <a:ext cx="111474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Architecture Overview:</a:t>
            </a: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/>
              <a:t>Modular Design: </a:t>
            </a:r>
            <a:r>
              <a:rPr lang="en-US" sz="2800" dirty="0"/>
              <a:t>The keylogger code is structured into modular functions for better readability and maintenance.</a:t>
            </a:r>
          </a:p>
          <a:p>
            <a:endParaRPr lang="en-US" sz="2800" dirty="0"/>
          </a:p>
          <a:p>
            <a:r>
              <a:rPr lang="en-US" sz="2800" b="1" dirty="0"/>
              <a:t>Event Handling: </a:t>
            </a:r>
            <a:r>
              <a:rPr lang="en-US" sz="2800" dirty="0"/>
              <a:t>Utilizes the </a:t>
            </a:r>
            <a:r>
              <a:rPr lang="en-US" sz="2800" dirty="0" err="1"/>
              <a:t>pynput</a:t>
            </a:r>
            <a:r>
              <a:rPr lang="en-US" sz="2800" dirty="0"/>
              <a:t> library to capture and handle keyboard events.</a:t>
            </a:r>
          </a:p>
          <a:p>
            <a:endParaRPr lang="en-US" sz="2800" dirty="0"/>
          </a:p>
          <a:p>
            <a:r>
              <a:rPr lang="en-US" sz="2800" b="1" dirty="0"/>
              <a:t>Data Logging: </a:t>
            </a:r>
            <a:r>
              <a:rPr lang="en-US" sz="2800" dirty="0"/>
              <a:t>Implements functions to log captured data into text and JSON files.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47DC6-CA78-5340-FC93-35A546570127}"/>
              </a:ext>
            </a:extLst>
          </p:cNvPr>
          <p:cNvSpPr txBox="1"/>
          <p:nvPr/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b="1" i="0" spc="-95" dirty="0">
                <a:latin typeface="Trebuchet MS"/>
                <a:ea typeface="+mj-ea"/>
                <a:cs typeface="Trebuchet MS"/>
              </a:rPr>
              <a:t>Modelling</a:t>
            </a:r>
            <a:endParaRPr lang="en-US" sz="4800" b="1" i="0" dirty="0">
              <a:latin typeface="Trebuchet MS"/>
              <a:ea typeface="+mj-ea"/>
              <a:cs typeface="Trebuchet M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43C003-2CD4-09F8-A96F-FABEC237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4572000" cy="1787669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17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Gathering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-1905" algn="ctr">
              <a:lnSpc>
                <a:spcPct val="124900"/>
              </a:lnSpc>
              <a:spcBef>
                <a:spcPts val="765"/>
              </a:spcBef>
            </a:pP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</a:t>
            </a:r>
            <a:r>
              <a:rPr lang="en-US" sz="18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B5A02-DD75-9907-C22D-FDB16000AE37}"/>
              </a:ext>
            </a:extLst>
          </p:cNvPr>
          <p:cNvSpPr txBox="1"/>
          <p:nvPr/>
        </p:nvSpPr>
        <p:spPr>
          <a:xfrm>
            <a:off x="5791200" y="1577340"/>
            <a:ext cx="4495800" cy="1570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24900"/>
              </a:lnSpc>
              <a:spcBef>
                <a:spcPts val="765"/>
              </a:spcBef>
            </a:pPr>
            <a:r>
              <a:rPr lang="en-US" sz="1800" spc="-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1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sz="1800" spc="-45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 detectio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indicative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C9E39-2465-13DD-5660-998D53E0CA9F}"/>
              </a:ext>
            </a:extLst>
          </p:cNvPr>
          <p:cNvSpPr txBox="1"/>
          <p:nvPr/>
        </p:nvSpPr>
        <p:spPr>
          <a:xfrm>
            <a:off x="3429000" y="3798715"/>
            <a:ext cx="4191000" cy="1570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Feature</a:t>
            </a:r>
            <a:r>
              <a:rPr lang="en-US"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85" marR="5080" indent="-33020" algn="just">
              <a:lnSpc>
                <a:spcPct val="124900"/>
              </a:lnSpc>
              <a:spcBef>
                <a:spcPts val="765"/>
              </a:spcBef>
            </a:pP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 </a:t>
            </a:r>
            <a:r>
              <a:rPr lang="en-US" sz="1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1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</a:t>
            </a:r>
            <a:r>
              <a:rPr lang="en-US" sz="18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 </a:t>
            </a:r>
            <a:r>
              <a:rPr lang="en-US" sz="1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</a:t>
            </a:r>
            <a:r>
              <a:rPr lang="en-US" sz="1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</a:t>
            </a:r>
            <a:r>
              <a:rPr lang="en-US" sz="1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1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intrusions.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58A20E2F-F006-2678-0F74-5F2BACDF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546860"/>
            <a:ext cx="457200" cy="4572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1D817B64-B28E-5B02-456B-03FC1F1C6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2400" y="3813955"/>
            <a:ext cx="457200" cy="4572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5CB6C621-2754-DD9D-11C2-69579161B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3200" y="1577340"/>
            <a:ext cx="480694" cy="4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12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5073E-A82F-0120-C44B-EF649DDC068D}"/>
              </a:ext>
            </a:extLst>
          </p:cNvPr>
          <p:cNvSpPr txBox="1"/>
          <p:nvPr/>
        </p:nvSpPr>
        <p:spPr>
          <a:xfrm>
            <a:off x="533400" y="1125537"/>
            <a:ext cx="11049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Components: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Press Handling: Function: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on_press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logs the pressed keys.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Details: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Appends key press events to a list and updates the JSON log file.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Release Handling: Function: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on_release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logs the released keys.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Appends key release events to a list, updates the JSON log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file,and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accumulates keys for the text log.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Functions: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Text Logging: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generate_text_log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Writes the recorded keys to key_log.txt.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Logging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generate_json_file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keys_used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Dumps the list of key events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key_log.json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9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13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81A3E-81B0-1FE4-EA4A-946DF95C27BF}"/>
              </a:ext>
            </a:extLst>
          </p:cNvPr>
          <p:cNvSpPr txBox="1"/>
          <p:nvPr/>
        </p:nvSpPr>
        <p:spPr>
          <a:xfrm>
            <a:off x="304800" y="914400"/>
            <a:ext cx="115824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Flow Diagram:</a:t>
            </a:r>
            <a:endParaRPr lang="en-US" sz="3200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Initialization: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Set up the main GUI window.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Initialize global variables for key logging.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Event Capture: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Start capturing key events when the "Start" button is pressed.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Log key press and release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Data Logging: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Continuously update text and JSON log files with captured key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Stop Logging: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Stop capturing key events when the "Stop" button is pressed.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Update the GUI status to indicate the keylogger is stopped.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6832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6410" y="205593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14</a:t>
            </a:fld>
            <a:endParaRPr sz="110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DE4AD-CB78-CE03-1E54-5BBA9413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9" y="1058545"/>
            <a:ext cx="4488854" cy="2639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1805F-4382-E9E3-95A1-2EAD97F29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791" y="1045837"/>
            <a:ext cx="4633959" cy="2639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577FA-64F7-A869-0F5D-E25FB797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30" y="3762375"/>
            <a:ext cx="2867970" cy="2136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F8E87-7643-5A25-996B-E42A557DA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955641"/>
            <a:ext cx="7107430" cy="10709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" y="266385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15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10B3D-4FB8-F13C-A8C9-9C6B3016F44F}"/>
              </a:ext>
            </a:extLst>
          </p:cNvPr>
          <p:cNvSpPr txBox="1"/>
          <p:nvPr/>
        </p:nvSpPr>
        <p:spPr>
          <a:xfrm>
            <a:off x="1740447" y="1228397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24016-3A96-37D2-E2D2-6244ADFAFFD1}"/>
              </a:ext>
            </a:extLst>
          </p:cNvPr>
          <p:cNvSpPr txBox="1"/>
          <p:nvPr/>
        </p:nvSpPr>
        <p:spPr>
          <a:xfrm>
            <a:off x="304801" y="2743200"/>
            <a:ext cx="11205410" cy="248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keylogger project demonstrated the capability to effectively capture and log keystrokes in real-time.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GUI provided a user-friendly way to control the keylogger, making it accessible and easy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Emphasized the ethical use of keyloggers and the importance of implementing security measures to protect against malicious use.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0EC76215-5A8F-0A04-F287-38224DFE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58900"/>
            <a:ext cx="1097241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keylogger that captures keystrokes and records 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them into both text and JSON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Real-time keylogging with start and stop functionality controlled via a simple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GUI.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0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02904"/>
            <a:ext cx="12192000" cy="784318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616044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2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LOGGER</a:t>
            </a:r>
            <a:endParaRPr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05F1D-D70D-07E1-49D8-76A7E1BA38D3}"/>
              </a:ext>
            </a:extLst>
          </p:cNvPr>
          <p:cNvSpPr txBox="1"/>
          <p:nvPr/>
        </p:nvSpPr>
        <p:spPr>
          <a:xfrm>
            <a:off x="1524000" y="2147219"/>
            <a:ext cx="64841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Keyloggers are software tools that record a user's keyboard input, including passwords, credit card numbers, and other sensitive information. They can be used for both legitimate and malicious purposes, making them a powerful but controversial technology.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Keylogger Images – Browse 2,497 Stock Photos, Vectors, and ...">
            <a:extLst>
              <a:ext uri="{FF2B5EF4-FFF2-40B4-BE49-F238E27FC236}">
                <a16:creationId xmlns:a16="http://schemas.microsoft.com/office/drawing/2014/main" id="{224B598A-3EB5-DF9F-1FB0-0D3BCAAE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91" y="2147219"/>
            <a:ext cx="3009899" cy="35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1398" y="1456055"/>
            <a:ext cx="5616156" cy="441134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Introduction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Problem Statement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Project Overview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End Users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Solution and Value Proposition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The "Wow" Factor in Our Solution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Modelling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Results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Conclusion and Q&amp;A </a:t>
            </a:r>
          </a:p>
          <a:p>
            <a:endParaRPr sz="2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9BFD959F-1E8B-4BCB-FAFE-9BCE4F0E2933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912" y="1456055"/>
            <a:ext cx="3186764" cy="4410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01200" y="3209925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575055"/>
            <a:ext cx="5937568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CD25175-7DE3-D0F3-DDAD-F96B9B33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70789"/>
            <a:ext cx="9144000" cy="54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Keylogge</a:t>
            </a:r>
            <a:r>
              <a:rPr lang="en-US" sz="3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serious 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secretly 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user's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input,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potentiall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exposing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marL="12700" marR="915669">
              <a:lnSpc>
                <a:spcPct val="106000"/>
              </a:lnSpc>
              <a:spcBef>
                <a:spcPts val="15"/>
              </a:spcBef>
            </a:pPr>
            <a:r>
              <a:rPr lang="en-US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 </a:t>
            </a:r>
            <a:r>
              <a:rPr lang="en-US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Awareness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unawar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safeguar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lang="en-US" sz="3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Inadequate</a:t>
            </a:r>
            <a:r>
              <a:rPr lang="en-US" sz="3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 Measures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 </a:t>
            </a:r>
            <a:r>
              <a:rPr lang="en-US" sz="22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sophisticated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attacks,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leaving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660753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AFF6F63-3F2D-9B87-1235-AEFA0A8E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11485"/>
            <a:ext cx="83058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understanding of keyloggers, </a:t>
            </a:r>
            <a:endParaRPr lang="en-US" alt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types, how they work, and effective security measures to prevent keylogging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an analysis of hardware and software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keyloggers,legal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ethical implications, security measures, and best practices.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" y="200025"/>
            <a:ext cx="5333047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553F8A1-F08D-295E-0685-5CE9CA9755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0" y="1219200"/>
            <a:ext cx="3200400" cy="198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832F1-D34C-3079-64A2-AB4E55529BCF}"/>
              </a:ext>
            </a:extLst>
          </p:cNvPr>
          <p:cNvSpPr txBox="1"/>
          <p:nvPr/>
        </p:nvSpPr>
        <p:spPr>
          <a:xfrm>
            <a:off x="381000" y="838200"/>
            <a:ext cx="8610600" cy="6013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organization's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 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threats.</a:t>
            </a:r>
          </a:p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lang="en-US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makers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safeguard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</a:t>
            </a:r>
            <a:r>
              <a:rPr lang="en-US" sz="22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</a:t>
            </a: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</a:t>
            </a:r>
            <a:r>
              <a:rPr lang="en-US" sz="22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4900"/>
              </a:lnSpc>
              <a:spcBef>
                <a:spcPts val="765"/>
              </a:spcBef>
            </a:pP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sz="22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 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</a:t>
            </a:r>
            <a:r>
              <a:rPr lang="en-US" sz="22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3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200" spc="-11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 thei</a:t>
            </a:r>
            <a:r>
              <a:rPr lang="en-US" sz="22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  <a:r>
              <a:rPr lang="en-US" sz="22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sz="22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2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</a:t>
            </a:r>
            <a:r>
              <a:rPr lang="en-US" sz="22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endParaRPr lang="en-US" sz="2200" spc="-1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0FB9A12D-6D7E-EDF5-8FD9-335DA4EE7A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0" y="3581401"/>
            <a:ext cx="3200400" cy="17049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" y="147994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40" dirty="0"/>
              <a:t>Y</a:t>
            </a: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D845373-2FA5-55D6-45B8-55AFD66A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41932"/>
            <a:ext cx="8077200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800" b="1" dirty="0">
                <a:latin typeface="+mj-lt"/>
              </a:rPr>
              <a:t>To avoid keyloggers </a:t>
            </a:r>
          </a:p>
          <a:p>
            <a:endParaRPr lang="en-IN" sz="2800" b="1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 a reputable antivirus.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Keyloggers can live in several places within a device,</a:t>
            </a: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making them especially difficult to detect manually.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Update all your apps. Patches and security updates are released for a reason.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Manage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</a:t>
            </a:r>
            <a:r>
              <a:rPr lang="en-US" sz="24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activity,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4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 </a:t>
            </a:r>
            <a:r>
              <a:rPr lang="en-US" sz="24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</a:t>
            </a:r>
            <a:r>
              <a:rPr lang="en-US" sz="24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 </a:t>
            </a:r>
            <a:r>
              <a:rPr lang="en-US" sz="24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</a:t>
            </a:r>
            <a:r>
              <a:rPr lang="en-US" sz="24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</a:t>
            </a:r>
            <a:r>
              <a:rPr lang="en-US" sz="2400" spc="-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</a:t>
            </a:r>
            <a:r>
              <a:rPr lang="en-US" sz="2400" spc="-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 </a:t>
            </a:r>
            <a:r>
              <a:rPr lang="en-US" sz="2400" spc="-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protected.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500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9" y="147994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1" y="396157"/>
            <a:ext cx="986409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40" dirty="0"/>
              <a:t>Y</a:t>
            </a: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8</a:t>
            </a:fld>
            <a:endParaRPr spc="1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D845373-2FA5-55D6-45B8-55AFD66A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1598624"/>
            <a:ext cx="9753600" cy="487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multi-layered security strategy that includes anti-keylogging software, regular system scans, software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updates,and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 education.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the risk of data breaches and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identity theft.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Awareness: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Educates users about keylogging threats and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protection methods.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businesses and organizations comply with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985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754316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sz="4250" spc="10" dirty="0"/>
              <a:t>WOW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YOUR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5B8F02C-8CE2-0846-AD7C-FBD0A130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1991692"/>
            <a:ext cx="69342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800" spc="-6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2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goes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beyond </a:t>
            </a: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28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 spc="-114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leveraging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proactively</a:t>
            </a:r>
            <a:r>
              <a:rPr lang="en-US" sz="2800" spc="-1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6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2800" spc="-14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spc="-45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neutralize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evolvin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4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cutting-edg</a:t>
            </a:r>
            <a:r>
              <a:rPr lang="en-US" sz="2800" spc="-10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spc="-15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unparalleled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protection,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delivering </a:t>
            </a:r>
            <a:r>
              <a:rPr lang="en-US" sz="2800" spc="-13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spc="-12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</a:t>
            </a:r>
            <a:r>
              <a:rPr lang="en-US" sz="2800" spc="-1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</a:t>
            </a:r>
            <a:r>
              <a:rPr lang="en-US" sz="2800" spc="-7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2800" spc="-7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8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compromising</a:t>
            </a:r>
            <a:r>
              <a:rPr lang="en-US" sz="2800" spc="-15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95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 descr="What Is a keylogger and how to detect ...">
            <a:extLst>
              <a:ext uri="{FF2B5EF4-FFF2-40B4-BE49-F238E27FC236}">
                <a16:creationId xmlns:a16="http://schemas.microsoft.com/office/drawing/2014/main" id="{E2D8EFB9-3078-1747-ACC9-9FAD2D2E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695450"/>
            <a:ext cx="3748087" cy="38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FAE773337A034A95A4DAEB8143BB4C" ma:contentTypeVersion="8" ma:contentTypeDescription="Create a new document." ma:contentTypeScope="" ma:versionID="e3073586e019fb933460717bd779b516">
  <xsd:schema xmlns:xsd="http://www.w3.org/2001/XMLSchema" xmlns:xs="http://www.w3.org/2001/XMLSchema" xmlns:p="http://schemas.microsoft.com/office/2006/metadata/properties" xmlns:ns3="e227a344-8c04-4c2e-a0d0-36f0aa91780c" xmlns:ns4="d9b0c133-afd1-47a6-a948-281cae0381ee" targetNamespace="http://schemas.microsoft.com/office/2006/metadata/properties" ma:root="true" ma:fieldsID="aaff42ef43828dc8df0d03cad38882ba" ns3:_="" ns4:_="">
    <xsd:import namespace="e227a344-8c04-4c2e-a0d0-36f0aa91780c"/>
    <xsd:import namespace="d9b0c133-afd1-47a6-a948-281cae0381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7a344-8c04-4c2e-a0d0-36f0aa917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b0c133-afd1-47a6-a948-281cae0381e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27a344-8c04-4c2e-a0d0-36f0aa91780c" xsi:nil="true"/>
  </documentManagement>
</p:properties>
</file>

<file path=customXml/itemProps1.xml><?xml version="1.0" encoding="utf-8"?>
<ds:datastoreItem xmlns:ds="http://schemas.openxmlformats.org/officeDocument/2006/customXml" ds:itemID="{A6D1A709-4D41-4B25-A7E6-AB5B6C1DB0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27a344-8c04-4c2e-a0d0-36f0aa91780c"/>
    <ds:schemaRef ds:uri="d9b0c133-afd1-47a6-a948-281cae0381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9A795C-BF11-4169-BE3B-9A4F61689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7C4B1C-67BE-43AE-8293-F89096ED4A7A}">
  <ds:schemaRefs>
    <ds:schemaRef ds:uri="http://schemas.microsoft.com/office/2006/metadata/properties"/>
    <ds:schemaRef ds:uri="e227a344-8c04-4c2e-a0d0-36f0aa91780c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d9b0c133-afd1-47a6-a948-281cae0381ee"/>
    <ds:schemaRef ds:uri="http://schemas.microsoft.com/office/2006/documentManagement/typ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983</Words>
  <Application>Microsoft Office PowerPoint</Application>
  <PresentationFormat>Widescreen</PresentationFormat>
  <Paragraphs>134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JhengHei</vt:lpstr>
      <vt:lpstr>Arial</vt:lpstr>
      <vt:lpstr>Calibri</vt:lpstr>
      <vt:lpstr>Times New Roman</vt:lpstr>
      <vt:lpstr>Trebuchet MS</vt:lpstr>
      <vt:lpstr>Wingdings</vt:lpstr>
      <vt:lpstr>Office Theme</vt:lpstr>
      <vt:lpstr>BHEEMISETTY SRAVANI</vt:lpstr>
      <vt:lpstr>KEY LOGGER</vt:lpstr>
      <vt:lpstr>AGENDA</vt:lpstr>
      <vt:lpstr>PROBLEM STATEMENT</vt:lpstr>
      <vt:lpstr>PROJECT OVERVIEW</vt:lpstr>
      <vt:lpstr>WHO ARE THE END USERS?</vt:lpstr>
      <vt:lpstr>YOUR SOLUTION AND ITS VALUE PROPOSITION</vt:lpstr>
      <vt:lpstr>YOUR SOLUTION AND ITS VALUE PROPOSITION</vt:lpstr>
      <vt:lpstr>THE WOW IN YOUR SOLUTION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Praneeth Kumar</dc:title>
  <dc:creator>Sravani Shetty</dc:creator>
  <cp:lastModifiedBy>Sravani Shetty</cp:lastModifiedBy>
  <cp:revision>6</cp:revision>
  <dcterms:created xsi:type="dcterms:W3CDTF">2024-06-03T05:48:59Z</dcterms:created>
  <dcterms:modified xsi:type="dcterms:W3CDTF">2024-06-13T09:52:29Z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2024-06-03T00:00:00Z</vt:filetime>
  </property>
  <property fmtid="{D5CDD505-2E9C-101B-9397-08002B2CF9AE}" pid="4" name="ContentTypeId">
    <vt:lpwstr>0x010100A3FAE773337A034A95A4DAEB8143BB4C</vt:lpwstr>
  </property>
</Properties>
</file>